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69" r:id="rId4"/>
    <p:sldId id="265" r:id="rId5"/>
    <p:sldId id="262" r:id="rId6"/>
    <p:sldId id="271" r:id="rId7"/>
    <p:sldId id="263" r:id="rId8"/>
    <p:sldId id="270" r:id="rId9"/>
    <p:sldId id="273" r:id="rId10"/>
    <p:sldId id="261" r:id="rId11"/>
    <p:sldId id="272" r:id="rId12"/>
    <p:sldId id="264" r:id="rId13"/>
    <p:sldId id="259" r:id="rId14"/>
    <p:sldId id="266" r:id="rId15"/>
    <p:sldId id="274" r:id="rId16"/>
    <p:sldId id="27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5205" autoAdjust="0"/>
  </p:normalViewPr>
  <p:slideViewPr>
    <p:cSldViewPr snapToGrid="0">
      <p:cViewPr varScale="1">
        <p:scale>
          <a:sx n="80" d="100"/>
          <a:sy n="80" d="100"/>
        </p:scale>
        <p:origin x="73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1693FF-7167-49FA-AF9D-DC5E038888C8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685214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049653-E8D1-4808-B896-81A0F04BA8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1989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49653-E8D1-4808-B896-81A0F04BA8D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0075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49653-E8D1-4808-B896-81A0F04BA8D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225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49653-E8D1-4808-B896-81A0F04BA8D2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4344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049653-E8D1-4808-B896-81A0F04BA8D2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3839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9127D-7397-4173-A931-0ACBEF4D11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0D8F80-C175-4D94-8883-94C374F24B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2E3BD0-2928-4F87-BA81-B5AF5908C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88712E-81E6-411A-9A3B-37F6963DA4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5FBA4-D5C6-4AB8-8434-D66A63105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3841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627F0-4C66-43FF-A5BB-721AD791C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20524-FEC7-4BC3-A019-99ED52E3B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2F579-319A-4638-BD8E-BABB65E61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AFC20-3F0D-4922-ABC2-5DB160775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5D8A0D-2D98-424D-9237-28D416C51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221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CDC6D-0282-4542-994C-4D562781F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69BA3-A1F5-443A-8C93-8BFAB70C2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10397-025A-42B7-BEB0-90494549B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5A474-9065-4812-89F4-12A643673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AADB0-43F8-4382-AB86-6BDA6E8A0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234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00E51-FBD7-4E92-91E4-CD915F94E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F937C-5FAA-486D-A428-49B1E07FB7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DE0783-56A5-4D9F-8C2C-44013E24A8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F4DD2E-7BE5-4CCB-87EE-11EFC4596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BD890-FAD5-49CC-AC9E-A571C24EC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41496B-F071-4746-B390-E9ED48AEC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712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E57BC-19A3-45A1-8821-04F390A2F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A5ABB5-754E-4E3D-B634-7B276D8CB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2FB6F3-2A65-4EF5-BD67-99508CC3F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368E4D-9711-4534-9BA9-0685186D94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93B3CF-A9E6-4A12-AC83-2FCD47585C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F1AD9B-6838-4C9D-8C48-14C3363B8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6E3483-801B-4E0F-9E29-7B6849FA1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2E22A1-61B3-4849-A3D7-D80BA3655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411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D8EF0-A463-4B37-A9F2-09E1CECC5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6683E1-3D64-44EE-A1D8-18F4C9F14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FE633-08B6-4BC3-8A88-F0DF177355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52F4D2-961C-48F1-BECF-E5B5E5244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5106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7B23D2-5844-4EA1-83C3-CF57789A8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7FC7D8-AE16-4C55-BDE5-0ED732D2C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6191FF-C52A-4C51-9E32-8607592F3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7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2606A-7CE8-45D1-8828-DB7C0DE39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8D5D4-396B-45A9-B7B1-3AEFF933E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20990-8EB6-4DCD-8BD8-1F9ABA6B51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F6C5F-3F11-44DA-B0E5-C77DE402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0F201E-3716-4A0C-A7D2-100B243DC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C3FA68-F8B1-4499-84B3-A9B0215E8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792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7848E-EB54-4EE2-BCDD-8E06C9C15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FB6C42-6CB0-41B8-AC41-24B856FD0D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4DFA2E-854D-4461-AB50-B245AA8EC1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EC73C5-0635-42A7-B7DC-EF61DD5020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F292CD-2201-4250-9205-F99090693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02DAB-338B-4414-AA7E-EB7750BCE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032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75B80-3E1E-48DC-9798-392830AC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EC89F0-CCF0-4BA5-B0BC-AC193EAD6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DF0804-5EBC-4655-BB88-60FCB8B2A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52AC3-96B0-482E-B7ED-FE90D959D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D94805-4307-487C-AE14-70E17335D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9962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BF411F-3477-480D-8A68-32C04C75AD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E172F8-4DD5-4C18-8F7F-F14E5116B5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E889C-58AE-490E-BB26-3C5265471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3C319-B23F-4343-A42A-E7F1FEA39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55995-5F15-47CD-9A58-C7390977C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677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35B57-5AF6-4775-9ED6-B633746C27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AD8312-CDCA-4C41-91DE-211A54FAC8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DA8BB-E574-4BE2-938F-548367075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4FBEE2-6AC6-4775-8AA2-709BA4E23696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7A5A0-4720-48CA-BD67-6835F3FC12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C81009-D5EF-42F2-B543-3362428024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ADBE2-0C65-41E7-976F-888DB63685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8482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D31C-86CA-4036-86B3-8F452C16DF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Reception</a:t>
            </a:r>
            <a:br>
              <a:rPr lang="en-GB" dirty="0">
                <a:latin typeface="Twinkl" panose="02000000000000000000" pitchFamily="2" charset="0"/>
              </a:rPr>
            </a:br>
            <a:r>
              <a:rPr lang="en-GB" dirty="0">
                <a:latin typeface="Twinkl" panose="02000000000000000000" pitchFamily="2" charset="0"/>
              </a:rPr>
              <a:t>New Starters Meeting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653A8-DBD9-4B80-ADC1-A1233A6EE8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A7FD5-9C43-4E24-B7AD-1351C6AC6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467" y="285920"/>
            <a:ext cx="2399780" cy="23876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837117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D31C-86CA-4036-86B3-8F452C16D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1888" y="285920"/>
            <a:ext cx="9991288" cy="1124124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The School Day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A7FD5-9C43-4E24-B7AD-1351C6AC6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DC3329C-A44A-45CB-8BE2-E9C7FE131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6541" y="5428830"/>
            <a:ext cx="2387353" cy="11470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0700D70-34D2-4E24-8D5A-B199AF81E6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511" y="5424985"/>
            <a:ext cx="2388311" cy="11470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686D2AB-6889-414F-8140-2FB030F1F0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143" y="2440776"/>
            <a:ext cx="2724150" cy="276225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E752022-B77B-466B-A8B7-C801D1B50E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9885" y="2581051"/>
            <a:ext cx="2882187" cy="26979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7D10678-6B30-405B-BAB5-39C9C6B8F788}"/>
              </a:ext>
            </a:extLst>
          </p:cNvPr>
          <p:cNvSpPr txBox="1"/>
          <p:nvPr/>
        </p:nvSpPr>
        <p:spPr>
          <a:xfrm>
            <a:off x="1921327" y="1790152"/>
            <a:ext cx="26226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Twinkl" panose="02000000000000000000" pitchFamily="2" charset="0"/>
              </a:rPr>
              <a:t>START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881D39E-260C-4A6E-B1CA-736253D49AF0}"/>
              </a:ext>
            </a:extLst>
          </p:cNvPr>
          <p:cNvSpPr txBox="1"/>
          <p:nvPr/>
        </p:nvSpPr>
        <p:spPr>
          <a:xfrm>
            <a:off x="7765400" y="1800167"/>
            <a:ext cx="26226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>
                <a:latin typeface="Twinkl" panose="02000000000000000000" pitchFamily="2" charset="0"/>
              </a:rPr>
              <a:t>FINISH</a:t>
            </a:r>
          </a:p>
        </p:txBody>
      </p:sp>
    </p:spTree>
    <p:extLst>
      <p:ext uri="{BB962C8B-B14F-4D97-AF65-F5344CB8AC3E}">
        <p14:creationId xmlns:p14="http://schemas.microsoft.com/office/powerpoint/2010/main" val="667143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D31C-86CA-4036-86B3-8F452C16D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754" y="555254"/>
            <a:ext cx="9991288" cy="1124124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Attendance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A7FD5-9C43-4E24-B7AD-1351C6AC6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</p:spPr>
      </p:pic>
      <p:sp>
        <p:nvSpPr>
          <p:cNvPr id="8" name="Text Box 2">
            <a:extLst>
              <a:ext uri="{FF2B5EF4-FFF2-40B4-BE49-F238E27FC236}">
                <a16:creationId xmlns:a16="http://schemas.microsoft.com/office/drawing/2014/main" id="{2FB5E66B-CEC5-47C3-9094-208F935E3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754" y="2444848"/>
            <a:ext cx="10534554" cy="309372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16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GB" sz="3200" dirty="0">
                <a:latin typeface="Twinkl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Illness: Please call the attendance before 9am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GB" sz="3200" dirty="0">
              <a:latin typeface="Twinkl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GB" sz="3200" dirty="0">
                <a:effectLst/>
                <a:latin typeface="Twinkl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Holidays</a:t>
            </a:r>
            <a:r>
              <a:rPr lang="en-GB" sz="3200" dirty="0">
                <a:latin typeface="Twinkl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Request a holiday form from the office</a:t>
            </a:r>
            <a:endParaRPr lang="en-GB" sz="1100" dirty="0">
              <a:effectLst/>
              <a:latin typeface="Twinkl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89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D31C-86CA-4036-86B3-8F452C16D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5311" y="555254"/>
            <a:ext cx="9991288" cy="1124124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Breakfast Club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A7FD5-9C43-4E24-B7AD-1351C6AC6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4AD033-A9A8-4292-9084-7A4ED6F1348D}"/>
              </a:ext>
            </a:extLst>
          </p:cNvPr>
          <p:cNvSpPr txBox="1"/>
          <p:nvPr/>
        </p:nvSpPr>
        <p:spPr>
          <a:xfrm>
            <a:off x="3771900" y="1679378"/>
            <a:ext cx="3754315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800" dirty="0">
                <a:latin typeface="Twinkl" panose="02000000000000000000" pitchFamily="2" charset="0"/>
              </a:rPr>
              <a:t>Open from 8:00am </a:t>
            </a:r>
          </a:p>
          <a:p>
            <a:pPr algn="ctr"/>
            <a:endParaRPr lang="en-GB" sz="2800" dirty="0">
              <a:latin typeface="Twinkl" panose="02000000000000000000" pitchFamily="2" charset="0"/>
            </a:endParaRPr>
          </a:p>
          <a:p>
            <a:pPr algn="ctr"/>
            <a:r>
              <a:rPr lang="en-GB" sz="2800" dirty="0">
                <a:latin typeface="Twinkl" panose="02000000000000000000" pitchFamily="2" charset="0"/>
              </a:rPr>
              <a:t>Children are offered toast or cereal and a drink. </a:t>
            </a:r>
          </a:p>
          <a:p>
            <a:pPr algn="ctr"/>
            <a:endParaRPr lang="en-GB" sz="2800" dirty="0">
              <a:latin typeface="Twinkl" panose="02000000000000000000" pitchFamily="2" charset="0"/>
            </a:endParaRPr>
          </a:p>
          <a:p>
            <a:pPr algn="ctr"/>
            <a:r>
              <a:rPr lang="en-GB" sz="2800" dirty="0">
                <a:latin typeface="Twinkl" panose="02000000000000000000" pitchFamily="2" charset="0"/>
              </a:rPr>
              <a:t>£4 per child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A39401-12B9-4454-BECB-4B6B30C03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8237" y="3199904"/>
            <a:ext cx="3540564" cy="26883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90EAE24-E117-46FA-82C3-719A598AE4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311" y="3240323"/>
            <a:ext cx="233362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775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D31C-86CA-4036-86B3-8F452C16D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754" y="345530"/>
            <a:ext cx="9991288" cy="1124124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Uniform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A7FD5-9C43-4E24-B7AD-1351C6AC6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BD6F7D-5D64-42C1-AB91-00FD23D592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7261"/>
          <a:stretch/>
        </p:blipFill>
        <p:spPr>
          <a:xfrm>
            <a:off x="1710284" y="1911160"/>
            <a:ext cx="8941490" cy="27802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B5AD66-E53F-4219-A9E8-EF2C0CB99CD5}"/>
              </a:ext>
            </a:extLst>
          </p:cNvPr>
          <p:cNvSpPr txBox="1"/>
          <p:nvPr/>
        </p:nvSpPr>
        <p:spPr>
          <a:xfrm>
            <a:off x="2791532" y="5132895"/>
            <a:ext cx="5495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anose="02000000000000000000" pitchFamily="2" charset="0"/>
              </a:rPr>
              <a:t>Please make sure everything has your child’s name written inside.</a:t>
            </a:r>
          </a:p>
        </p:txBody>
      </p:sp>
    </p:spTree>
    <p:extLst>
      <p:ext uri="{BB962C8B-B14F-4D97-AF65-F5344CB8AC3E}">
        <p14:creationId xmlns:p14="http://schemas.microsoft.com/office/powerpoint/2010/main" val="2633923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F41C8B7-3F60-4786-8AED-B992C19546E8}"/>
              </a:ext>
            </a:extLst>
          </p:cNvPr>
          <p:cNvSpPr txBox="1">
            <a:spLocks/>
          </p:cNvSpPr>
          <p:nvPr/>
        </p:nvSpPr>
        <p:spPr>
          <a:xfrm>
            <a:off x="1121888" y="285920"/>
            <a:ext cx="9991288" cy="1124124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>
                <a:latin typeface="Twinkl" panose="02000000000000000000" pitchFamily="2" charset="0"/>
              </a:rPr>
              <a:t>What your child will need to bring to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28C780-12FB-40E9-8C17-1B3AA174E5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931"/>
          <a:stretch/>
        </p:blipFill>
        <p:spPr>
          <a:xfrm>
            <a:off x="2855167" y="1670624"/>
            <a:ext cx="2179378" cy="20522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D8BE7A-88A1-4F3D-A93C-BF94C3021EF6}"/>
              </a:ext>
            </a:extLst>
          </p:cNvPr>
          <p:cNvSpPr txBox="1"/>
          <p:nvPr/>
        </p:nvSpPr>
        <p:spPr>
          <a:xfrm>
            <a:off x="811763" y="2220686"/>
            <a:ext cx="1950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anose="02000000000000000000" pitchFamily="2" charset="0"/>
              </a:rPr>
              <a:t>A book bag everyday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1BD40E-35BC-4311-8C1E-5ED49AA64088}"/>
              </a:ext>
            </a:extLst>
          </p:cNvPr>
          <p:cNvSpPr txBox="1"/>
          <p:nvPr/>
        </p:nvSpPr>
        <p:spPr>
          <a:xfrm>
            <a:off x="905069" y="4864210"/>
            <a:ext cx="19500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anose="02000000000000000000" pitchFamily="2" charset="0"/>
              </a:rPr>
              <a:t>A water bottle everyday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3FC2D2-5562-4F56-B740-E75CABCF5D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4156" y="4422709"/>
            <a:ext cx="772049" cy="18482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6FA94B-5722-4FC8-BF81-85F6DEFFA4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8834" y="1723747"/>
            <a:ext cx="2054342" cy="297316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2D99841-FE84-4EF9-8927-CC2788A17B28}"/>
              </a:ext>
            </a:extLst>
          </p:cNvPr>
          <p:cNvSpPr txBox="1"/>
          <p:nvPr/>
        </p:nvSpPr>
        <p:spPr>
          <a:xfrm>
            <a:off x="6665167" y="2307772"/>
            <a:ext cx="19500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anose="02000000000000000000" pitchFamily="2" charset="0"/>
              </a:rPr>
              <a:t>A waterproof coat</a:t>
            </a:r>
          </a:p>
          <a:p>
            <a:pPr algn="ctr"/>
            <a:r>
              <a:rPr lang="en-GB" dirty="0">
                <a:latin typeface="Twinkl" panose="02000000000000000000" pitchFamily="2" charset="0"/>
              </a:rPr>
              <a:t>everyday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AF0D62-CC80-4FB6-AB45-00D6BD7D4B06}"/>
              </a:ext>
            </a:extLst>
          </p:cNvPr>
          <p:cNvSpPr txBox="1"/>
          <p:nvPr/>
        </p:nvSpPr>
        <p:spPr>
          <a:xfrm>
            <a:off x="6970748" y="5187375"/>
            <a:ext cx="414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anose="02000000000000000000" pitchFamily="2" charset="0"/>
              </a:rPr>
              <a:t>Please make sure everything has your child’s name on it.</a:t>
            </a:r>
          </a:p>
        </p:txBody>
      </p:sp>
    </p:spTree>
    <p:extLst>
      <p:ext uri="{BB962C8B-B14F-4D97-AF65-F5344CB8AC3E}">
        <p14:creationId xmlns:p14="http://schemas.microsoft.com/office/powerpoint/2010/main" val="2185424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D31C-86CA-4036-86B3-8F452C16D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950" y="74028"/>
            <a:ext cx="9991288" cy="1124124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Outdoor Learning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A7FD5-9C43-4E24-B7AD-1351C6AC6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0981D7B-F912-44BB-B424-B3401853DE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11" y="2014605"/>
            <a:ext cx="11101778" cy="28287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1A94D8-90DE-46E6-9423-539453476ADE}"/>
              </a:ext>
            </a:extLst>
          </p:cNvPr>
          <p:cNvSpPr txBox="1"/>
          <p:nvPr/>
        </p:nvSpPr>
        <p:spPr>
          <a:xfrm>
            <a:off x="1476462" y="5352176"/>
            <a:ext cx="92195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latin typeface="Twinkl" panose="02000000000000000000" pitchFamily="2" charset="0"/>
              </a:rPr>
              <a:t>We play outside in all weathers!</a:t>
            </a:r>
          </a:p>
        </p:txBody>
      </p:sp>
    </p:spTree>
    <p:extLst>
      <p:ext uri="{BB962C8B-B14F-4D97-AF65-F5344CB8AC3E}">
        <p14:creationId xmlns:p14="http://schemas.microsoft.com/office/powerpoint/2010/main" val="3567588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3E156D3-8DA0-47DD-94F0-FC548E4FFEB0}"/>
              </a:ext>
            </a:extLst>
          </p:cNvPr>
          <p:cNvSpPr txBox="1"/>
          <p:nvPr/>
        </p:nvSpPr>
        <p:spPr>
          <a:xfrm>
            <a:off x="1412390" y="1213891"/>
            <a:ext cx="7568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Twinkl" panose="02000000000000000000" pitchFamily="2" charset="0"/>
              </a:rPr>
              <a:t>TUESDAY’S </a:t>
            </a:r>
          </a:p>
          <a:p>
            <a:pPr algn="ctr"/>
            <a:r>
              <a:rPr lang="en-GB" sz="2800" dirty="0">
                <a:latin typeface="Twinkl" panose="02000000000000000000" pitchFamily="2" charset="0"/>
              </a:rPr>
              <a:t>We ask parents/Carers to stay with your child for 10 minutes to read.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D6CA49-7A9E-485E-9CD1-8060B6608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510" y="1760687"/>
            <a:ext cx="1990466" cy="213033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85D736-C403-4A87-B49E-E2321FF5D67B}"/>
              </a:ext>
            </a:extLst>
          </p:cNvPr>
          <p:cNvSpPr txBox="1"/>
          <p:nvPr/>
        </p:nvSpPr>
        <p:spPr>
          <a:xfrm>
            <a:off x="3009987" y="4559028"/>
            <a:ext cx="7568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atin typeface="Twinkl" panose="02000000000000000000" pitchFamily="2" charset="0"/>
              </a:rPr>
              <a:t>THURSDAY’S </a:t>
            </a:r>
          </a:p>
          <a:p>
            <a:pPr algn="ctr"/>
            <a:r>
              <a:rPr lang="en-GB" sz="2800" dirty="0">
                <a:latin typeface="Twinkl" panose="02000000000000000000" pitchFamily="2" charset="0"/>
              </a:rPr>
              <a:t>We ask parents/Carers to stay with your child for 10 minutes to practise their target.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020954-E080-419C-9FF6-EBB08E36D7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575" y="3103122"/>
            <a:ext cx="2501347" cy="35927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A0C0BE8-C7E3-4FD6-849A-351C8B48C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9043297-A9CA-4558-9360-0FD49B726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8052" y="3253092"/>
            <a:ext cx="3013345" cy="1275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53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5C889F1-B2B0-461C-8937-8F59ED6BC714}"/>
              </a:ext>
            </a:extLst>
          </p:cNvPr>
          <p:cNvSpPr txBox="1"/>
          <p:nvPr/>
        </p:nvSpPr>
        <p:spPr>
          <a:xfrm>
            <a:off x="4214507" y="354833"/>
            <a:ext cx="609437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000" dirty="0">
                <a:latin typeface="Twinkl" panose="02000000000000000000" pitchFamily="2" charset="0"/>
              </a:rPr>
              <a:t>Newsletter</a:t>
            </a:r>
            <a:endParaRPr lang="en-GB" sz="6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289D83-1D31-4B32-BDA7-9FC4000458FF}"/>
              </a:ext>
            </a:extLst>
          </p:cNvPr>
          <p:cNvSpPr txBox="1"/>
          <p:nvPr/>
        </p:nvSpPr>
        <p:spPr>
          <a:xfrm>
            <a:off x="0" y="1370496"/>
            <a:ext cx="31809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anose="02000000000000000000" pitchFamily="2" charset="0"/>
              </a:rPr>
              <a:t>You will receive a weekly newsletter that will inform you about what your child is learning in school and how you can support at home.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419AEF-A013-4F5F-AAB3-C11CE5A8F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7950" y="1374290"/>
            <a:ext cx="7704305" cy="5384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919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D31C-86CA-4036-86B3-8F452C16D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0687" y="476076"/>
            <a:ext cx="9991288" cy="1124124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Reading Books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653A8-DBD9-4B80-ADC1-A1233A6EE8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07153"/>
            <a:ext cx="9144000" cy="1655762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  <a:p>
            <a:endParaRPr lang="en-GB" sz="1600" i="1" dirty="0">
              <a:latin typeface="Twinkl" panose="02000000000000000000" pitchFamily="2" charset="0"/>
            </a:endParaRPr>
          </a:p>
          <a:p>
            <a:r>
              <a:rPr lang="en-GB" sz="1600" i="1" dirty="0">
                <a:latin typeface="Twinkl" panose="02000000000000000000" pitchFamily="2" charset="0"/>
              </a:rPr>
              <a:t>There will be a charge of £4:50 for any unreturned or damaged books.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A7FD5-9C43-4E24-B7AD-1351C6AC6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3693D22-16D2-487F-8D93-1E0D23E34D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8" t="14509" r="21013" b="9788"/>
          <a:stretch/>
        </p:blipFill>
        <p:spPr>
          <a:xfrm rot="5400000">
            <a:off x="8222224" y="1548988"/>
            <a:ext cx="2053207" cy="2155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BE1F01-7EE0-4CF5-A245-5F1A23EDE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1012" y="3953002"/>
            <a:ext cx="2155631" cy="188203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BA842C8-C54F-4136-8E74-30931D33B0BF}"/>
              </a:ext>
            </a:extLst>
          </p:cNvPr>
          <p:cNvSpPr txBox="1"/>
          <p:nvPr/>
        </p:nvSpPr>
        <p:spPr>
          <a:xfrm>
            <a:off x="1014802" y="2540470"/>
            <a:ext cx="65594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winkl" panose="02000000000000000000" pitchFamily="2" charset="0"/>
              </a:rPr>
              <a:t>Your child will bring home two reading books. One which is linked to their phonic phase and one to read for pleasure for an adult to read to them.</a:t>
            </a:r>
          </a:p>
          <a:p>
            <a:pPr algn="ctr"/>
            <a:endParaRPr lang="en-GB" sz="2400" dirty="0">
              <a:latin typeface="Twinkl" panose="02000000000000000000" pitchFamily="2" charset="0"/>
            </a:endParaRPr>
          </a:p>
          <a:p>
            <a:pPr algn="ctr"/>
            <a:r>
              <a:rPr lang="en-GB" sz="2400" dirty="0">
                <a:latin typeface="Twinkl" panose="02000000000000000000" pitchFamily="2" charset="0"/>
              </a:rPr>
              <a:t>These will be sent home weekly.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E93C2E-2A56-43F4-9505-1C407C0FF22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0" t="23277" r="8912" b="17050"/>
          <a:stretch/>
        </p:blipFill>
        <p:spPr>
          <a:xfrm rot="5400000">
            <a:off x="6637240" y="4647386"/>
            <a:ext cx="1405115" cy="97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10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FCA97-6A6D-4C5E-925C-15EE908906BA}"/>
              </a:ext>
            </a:extLst>
          </p:cNvPr>
          <p:cNvSpPr txBox="1">
            <a:spLocks/>
          </p:cNvSpPr>
          <p:nvPr/>
        </p:nvSpPr>
        <p:spPr>
          <a:xfrm>
            <a:off x="543754" y="345530"/>
            <a:ext cx="9991288" cy="112412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>
                <a:latin typeface="Twinkl" panose="02000000000000000000" pitchFamily="2" charset="0"/>
              </a:rPr>
              <a:t>Learning Journals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49CF24-0ED6-4BBB-9F20-109E538CB89F}"/>
              </a:ext>
            </a:extLst>
          </p:cNvPr>
          <p:cNvSpPr txBox="1"/>
          <p:nvPr/>
        </p:nvSpPr>
        <p:spPr>
          <a:xfrm>
            <a:off x="5029200" y="1342416"/>
            <a:ext cx="606428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Twinkl" panose="02000000000000000000" pitchFamily="2" charset="0"/>
              </a:rPr>
              <a:t>We pride ourselves in working closely with home.</a:t>
            </a:r>
          </a:p>
          <a:p>
            <a:pPr algn="ctr"/>
            <a:r>
              <a:rPr lang="en-GB" sz="2400" dirty="0">
                <a:latin typeface="Twinkl" panose="02000000000000000000" pitchFamily="2" charset="0"/>
              </a:rPr>
              <a:t>New parents-You will receive an email asking you to create a password to access your child’s journal.</a:t>
            </a:r>
          </a:p>
          <a:p>
            <a:pPr algn="ctr"/>
            <a:endParaRPr lang="en-GB" sz="2400" dirty="0">
              <a:latin typeface="Twinkl" panose="02000000000000000000" pitchFamily="2" charset="0"/>
            </a:endParaRPr>
          </a:p>
          <a:p>
            <a:pPr algn="ctr"/>
            <a:r>
              <a:rPr lang="en-GB" sz="2400" dirty="0">
                <a:latin typeface="Twinkl" panose="02000000000000000000" pitchFamily="2" charset="0"/>
              </a:rPr>
              <a:t>School will send photographs of ‘wow’ moments to share what your child has been doing in school.</a:t>
            </a:r>
          </a:p>
          <a:p>
            <a:pPr algn="ctr"/>
            <a:endParaRPr lang="en-GB" sz="2400" dirty="0">
              <a:latin typeface="Twinkl" panose="02000000000000000000" pitchFamily="2" charset="0"/>
            </a:endParaRPr>
          </a:p>
          <a:p>
            <a:pPr algn="ctr"/>
            <a:r>
              <a:rPr lang="en-GB" sz="2400" dirty="0">
                <a:latin typeface="Twinkl" panose="02000000000000000000" pitchFamily="2" charset="0"/>
              </a:rPr>
              <a:t>Please send photos from home. These encourage your child to talk about their family and recall past events. We really value this opportunity.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F3542E-7625-42F2-AABC-46D1956DC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516" y="2657475"/>
            <a:ext cx="3438525" cy="154305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2110782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D31C-86CA-4036-86B3-8F452C16D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1888" y="256212"/>
            <a:ext cx="9991288" cy="1124124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School Dinners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A7FD5-9C43-4E24-B7AD-1351C6AC6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4AD033-A9A8-4292-9084-7A4ED6F1348D}"/>
              </a:ext>
            </a:extLst>
          </p:cNvPr>
          <p:cNvSpPr txBox="1"/>
          <p:nvPr/>
        </p:nvSpPr>
        <p:spPr>
          <a:xfrm>
            <a:off x="1121888" y="1915711"/>
            <a:ext cx="107594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Twinkl" panose="02000000000000000000" pitchFamily="2" charset="0"/>
              </a:rPr>
              <a:t>All children from Reception to Year 2 are entitled to free school dinners.</a:t>
            </a:r>
          </a:p>
          <a:p>
            <a:pPr algn="ctr"/>
            <a:endParaRPr lang="en-GB" sz="2000" dirty="0">
              <a:latin typeface="Twinkl" panose="02000000000000000000" pitchFamily="2" charset="0"/>
            </a:endParaRPr>
          </a:p>
          <a:p>
            <a:pPr algn="ctr"/>
            <a:r>
              <a:rPr lang="en-GB" sz="2000" dirty="0">
                <a:latin typeface="Twinkl" panose="02000000000000000000" pitchFamily="2" charset="0"/>
              </a:rPr>
              <a:t>Please support your child to use cutlery.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6B78CB-2442-460C-BA9F-E557F8BCE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9422" y="3005847"/>
            <a:ext cx="1498450" cy="18439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1C92D9-A01B-4C99-8721-531194F441F1}"/>
              </a:ext>
            </a:extLst>
          </p:cNvPr>
          <p:cNvSpPr txBox="1"/>
          <p:nvPr/>
        </p:nvSpPr>
        <p:spPr>
          <a:xfrm>
            <a:off x="2957209" y="5385354"/>
            <a:ext cx="66439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Twinkl" panose="02000000000000000000" pitchFamily="2" charset="0"/>
              </a:rPr>
              <a:t>If your child prefers to being a packed lunch then this must be a healthy lunch.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4293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D31C-86CA-4036-86B3-8F452C16D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0314" y="345334"/>
            <a:ext cx="9792803" cy="714981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Twinkl" panose="02000000000000000000" pitchFamily="2" charset="0"/>
              </a:rPr>
              <a:t>Early Years Curriculum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653A8-DBD9-4B80-ADC1-A1233A6EE8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A7FD5-9C43-4E24-B7AD-1351C6AC6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B96150-A501-46EE-A039-AEED9A414D39}"/>
              </a:ext>
            </a:extLst>
          </p:cNvPr>
          <p:cNvSpPr txBox="1"/>
          <p:nvPr/>
        </p:nvSpPr>
        <p:spPr>
          <a:xfrm>
            <a:off x="418289" y="1119729"/>
            <a:ext cx="11229957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Twinkl" panose="02000000000000000000" pitchFamily="2" charset="0"/>
              </a:rPr>
              <a:t>By the end of Reception your child will be assessed against 17 Early Learning Goals.</a:t>
            </a:r>
          </a:p>
          <a:p>
            <a:pPr algn="ctr"/>
            <a:endParaRPr lang="en-GB" dirty="0">
              <a:latin typeface="Twinkl" panose="02000000000000000000" pitchFamily="2" charset="0"/>
            </a:endParaRPr>
          </a:p>
          <a:p>
            <a:pPr algn="ctr"/>
            <a:endParaRPr lang="en-GB" dirty="0">
              <a:latin typeface="Twinkl" panose="02000000000000000000" pitchFamily="2" charset="0"/>
            </a:endParaRPr>
          </a:p>
          <a:p>
            <a:endParaRPr lang="en-US" sz="1400" dirty="0">
              <a:latin typeface="Twinkl" panose="02000000000000000000" pitchFamily="2" charset="0"/>
            </a:endParaRPr>
          </a:p>
          <a:p>
            <a:r>
              <a:rPr lang="en-US" sz="1400" dirty="0">
                <a:latin typeface="Twinkl" panose="02000000000000000000" pitchFamily="2" charset="0"/>
              </a:rPr>
              <a:t>					</a:t>
            </a:r>
          </a:p>
          <a:p>
            <a:endParaRPr lang="en-US" sz="1400" dirty="0">
              <a:latin typeface="Twinkl" panose="02000000000000000000" pitchFamily="2" charset="0"/>
            </a:endParaRPr>
          </a:p>
          <a:p>
            <a:r>
              <a:rPr lang="en-US" sz="1400" dirty="0">
                <a:latin typeface="Twinkl" panose="02000000000000000000" pitchFamily="2" charset="0"/>
              </a:rPr>
              <a:t>		   			</a:t>
            </a:r>
          </a:p>
          <a:p>
            <a:endParaRPr lang="en-US" sz="1400" dirty="0">
              <a:latin typeface="Twinkl" panose="02000000000000000000" pitchFamily="2" charset="0"/>
            </a:endParaRPr>
          </a:p>
          <a:p>
            <a:r>
              <a:rPr lang="en-US" sz="1400" dirty="0">
                <a:latin typeface="Twinkl" panose="02000000000000000000" pitchFamily="2" charset="0"/>
              </a:rPr>
              <a:t>				    	</a:t>
            </a:r>
          </a:p>
          <a:p>
            <a:endParaRPr lang="en-US" sz="1400" dirty="0">
              <a:latin typeface="Twinkl" panose="02000000000000000000" pitchFamily="2" charset="0"/>
            </a:endParaRPr>
          </a:p>
          <a:p>
            <a:r>
              <a:rPr lang="en-US" sz="1400" dirty="0">
                <a:latin typeface="Twinkl" panose="02000000000000000000" pitchFamily="2" charset="0"/>
              </a:rPr>
              <a:t>				</a:t>
            </a:r>
          </a:p>
          <a:p>
            <a:pPr algn="ctr"/>
            <a:endParaRPr lang="en-US" dirty="0">
              <a:latin typeface="Twinkl" panose="02000000000000000000" pitchFamily="2" charset="0"/>
            </a:endParaRPr>
          </a:p>
          <a:p>
            <a:pPr algn="ctr"/>
            <a:endParaRPr lang="en-US" dirty="0">
              <a:latin typeface="Twinkl" panose="02000000000000000000" pitchFamily="2" charset="0"/>
            </a:endParaRPr>
          </a:p>
          <a:p>
            <a:pPr algn="ctr"/>
            <a:endParaRPr lang="en-US" dirty="0">
              <a:latin typeface="Twinkl" panose="02000000000000000000" pitchFamily="2" charset="0"/>
            </a:endParaRPr>
          </a:p>
          <a:p>
            <a:pPr algn="ctr"/>
            <a:endParaRPr lang="en-US" dirty="0">
              <a:latin typeface="Twinkl" panose="02000000000000000000" pitchFamily="2" charset="0"/>
            </a:endParaRPr>
          </a:p>
          <a:p>
            <a:pPr algn="ctr"/>
            <a:endParaRPr lang="en-US" dirty="0">
              <a:latin typeface="Twinkl" panose="02000000000000000000" pitchFamily="2" charset="0"/>
            </a:endParaRPr>
          </a:p>
          <a:p>
            <a:pPr algn="ctr"/>
            <a:endParaRPr lang="en-US" dirty="0">
              <a:latin typeface="Twinkl" panose="02000000000000000000" pitchFamily="2" charset="0"/>
            </a:endParaRPr>
          </a:p>
          <a:p>
            <a:pPr algn="ctr"/>
            <a:endParaRPr lang="en-US" sz="1400" dirty="0">
              <a:latin typeface="Twinkl" panose="02000000000000000000" pitchFamily="2" charset="0"/>
            </a:endParaRPr>
          </a:p>
          <a:p>
            <a:pPr algn="ctr"/>
            <a:endParaRPr lang="en-US" sz="1400" dirty="0">
              <a:latin typeface="Twinkl" panose="02000000000000000000" pitchFamily="2" charset="0"/>
            </a:endParaRPr>
          </a:p>
          <a:p>
            <a:pPr algn="ctr"/>
            <a:r>
              <a:rPr lang="en-US" sz="1600" dirty="0">
                <a:latin typeface="Twinkl" panose="02000000000000000000" pitchFamily="2" charset="0"/>
              </a:rPr>
              <a:t>School is ambitious for all children and consider individual needs, interests, and development. We use this information to plan a challenging and enjoyable experience for each child in all areas of learning and development.</a:t>
            </a:r>
            <a:endParaRPr lang="en-GB" sz="1600" dirty="0">
              <a:latin typeface="Twinkl" panose="02000000000000000000" pitchFamily="2" charset="0"/>
            </a:endParaRP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EF167376-82FF-4AE4-B992-3CCE8D0A2A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352579"/>
              </p:ext>
            </p:extLst>
          </p:nvPr>
        </p:nvGraphicFramePr>
        <p:xfrm>
          <a:off x="821094" y="1600200"/>
          <a:ext cx="10697816" cy="3659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454">
                  <a:extLst>
                    <a:ext uri="{9D8B030D-6E8A-4147-A177-3AD203B41FA5}">
                      <a16:colId xmlns:a16="http://schemas.microsoft.com/office/drawing/2014/main" val="1526793201"/>
                    </a:ext>
                  </a:extLst>
                </a:gridCol>
                <a:gridCol w="2674454">
                  <a:extLst>
                    <a:ext uri="{9D8B030D-6E8A-4147-A177-3AD203B41FA5}">
                      <a16:colId xmlns:a16="http://schemas.microsoft.com/office/drawing/2014/main" val="2840329803"/>
                    </a:ext>
                  </a:extLst>
                </a:gridCol>
                <a:gridCol w="2674454">
                  <a:extLst>
                    <a:ext uri="{9D8B030D-6E8A-4147-A177-3AD203B41FA5}">
                      <a16:colId xmlns:a16="http://schemas.microsoft.com/office/drawing/2014/main" val="58002843"/>
                    </a:ext>
                  </a:extLst>
                </a:gridCol>
                <a:gridCol w="2674454">
                  <a:extLst>
                    <a:ext uri="{9D8B030D-6E8A-4147-A177-3AD203B41FA5}">
                      <a16:colId xmlns:a16="http://schemas.microsoft.com/office/drawing/2014/main" val="2606844165"/>
                    </a:ext>
                  </a:extLst>
                </a:gridCol>
              </a:tblGrid>
              <a:tr h="610650">
                <a:tc>
                  <a:txBody>
                    <a:bodyPr/>
                    <a:lstStyle/>
                    <a:p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</a:rPr>
                        <a:t>Communication and Language </a:t>
                      </a:r>
                      <a:endParaRPr lang="en-GB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</a:rPr>
                        <a:t>Listening, Attention and Understanding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Twinkl" panose="02000000000000000000" pitchFamily="2" charset="0"/>
                        </a:rPr>
                        <a:t>Speaking</a:t>
                      </a:r>
                      <a:endParaRPr lang="en-GB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608015"/>
                  </a:ext>
                </a:extLst>
              </a:tr>
              <a:tr h="610650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winkl" panose="02000000000000000000" pitchFamily="2" charset="0"/>
                        </a:rPr>
                        <a:t>Personal, Social and Emotion Development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winkl" panose="02000000000000000000" pitchFamily="2" charset="0"/>
                        </a:rPr>
                        <a:t>Self-Regulation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winkl" panose="02000000000000000000" pitchFamily="2" charset="0"/>
                        </a:rPr>
                        <a:t>Managing Self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winkl" panose="02000000000000000000" pitchFamily="2" charset="0"/>
                        </a:rPr>
                        <a:t>Building Relationships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4739339"/>
                  </a:ext>
                </a:extLst>
              </a:tr>
              <a:tr h="367416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winkl" panose="02000000000000000000" pitchFamily="2" charset="0"/>
                        </a:rPr>
                        <a:t>Physical Development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winkl" panose="02000000000000000000" pitchFamily="2" charset="0"/>
                        </a:rPr>
                        <a:t>Gross Motor skills 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winkl" panose="02000000000000000000" pitchFamily="2" charset="0"/>
                        </a:rPr>
                        <a:t>Fine Motor Skills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3815366"/>
                  </a:ext>
                </a:extLst>
              </a:tr>
              <a:tr h="348943">
                <a:tc>
                  <a:txBody>
                    <a:bodyPr/>
                    <a:lstStyle/>
                    <a:p>
                      <a:r>
                        <a:rPr lang="en-US" sz="1800" b="1" dirty="0">
                          <a:latin typeface="Twinkl" panose="02000000000000000000" pitchFamily="2" charset="0"/>
                        </a:rPr>
                        <a:t>Literacy	</a:t>
                      </a:r>
                      <a:endParaRPr lang="en-GB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Twinkl" panose="02000000000000000000" pitchFamily="2" charset="0"/>
                        </a:rPr>
                        <a:t>Comprehension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Word Reading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Writing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9785108"/>
                  </a:ext>
                </a:extLst>
              </a:tr>
              <a:tr h="348943">
                <a:tc>
                  <a:txBody>
                    <a:bodyPr/>
                    <a:lstStyle/>
                    <a:p>
                      <a:r>
                        <a:rPr lang="en-GB" b="1" dirty="0">
                          <a:latin typeface="Twinkl" panose="02000000000000000000" pitchFamily="2" charset="0"/>
                        </a:rPr>
                        <a:t>Mathematics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Twinkl" panose="02000000000000000000" pitchFamily="2" charset="0"/>
                        </a:rPr>
                        <a:t>Number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Twinkl" panose="02000000000000000000" pitchFamily="2" charset="0"/>
                        </a:rPr>
                        <a:t>Numerical Patterns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atin typeface="Twinkl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154088"/>
                  </a:ext>
                </a:extLst>
              </a:tr>
              <a:tr h="610650">
                <a:tc>
                  <a:txBody>
                    <a:bodyPr/>
                    <a:lstStyle/>
                    <a:p>
                      <a:r>
                        <a:rPr lang="en-GB" b="1" dirty="0">
                          <a:latin typeface="Twinkl" panose="02000000000000000000" pitchFamily="2" charset="0"/>
                        </a:rPr>
                        <a:t>Understanding the World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Twinkl" panose="02000000000000000000" pitchFamily="2" charset="0"/>
                        </a:rPr>
                        <a:t>Past and Present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Twinkl" panose="02000000000000000000" pitchFamily="2" charset="0"/>
                        </a:rPr>
                        <a:t>People, Culture and Communities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Twinkl" panose="02000000000000000000" pitchFamily="2" charset="0"/>
                        </a:rPr>
                        <a:t>The Natural World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7560230"/>
                  </a:ext>
                </a:extLst>
              </a:tr>
              <a:tr h="610650">
                <a:tc>
                  <a:txBody>
                    <a:bodyPr/>
                    <a:lstStyle/>
                    <a:p>
                      <a:r>
                        <a:rPr lang="en-GB" b="1" dirty="0">
                          <a:latin typeface="Twinkl" panose="02000000000000000000" pitchFamily="2" charset="0"/>
                        </a:rPr>
                        <a:t>Expressive Arts and Design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Twinkl" panose="02000000000000000000" pitchFamily="2" charset="0"/>
                        </a:rPr>
                        <a:t>Creating with Materials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Twinkl" panose="02000000000000000000" pitchFamily="2" charset="0"/>
                        </a:rPr>
                        <a:t>Being </a:t>
                      </a:r>
                      <a:r>
                        <a:rPr lang="en-GB" dirty="0" err="1">
                          <a:latin typeface="Twinkl" panose="02000000000000000000" pitchFamily="2" charset="0"/>
                        </a:rPr>
                        <a:t>Imaginitive</a:t>
                      </a:r>
                      <a:endParaRPr lang="en-GB" dirty="0">
                        <a:latin typeface="Twinkl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GB" dirty="0">
                        <a:latin typeface="Twinkl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1377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54851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ED31C-86CA-4036-86B3-8F452C16DF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3077" y="226504"/>
            <a:ext cx="9991288" cy="1124124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The first week of school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CA7FD5-9C43-4E24-B7AD-1351C6AC67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956FC99-9FE6-4559-A308-84B8487C847C}"/>
              </a:ext>
            </a:extLst>
          </p:cNvPr>
          <p:cNvSpPr txBox="1"/>
          <p:nvPr/>
        </p:nvSpPr>
        <p:spPr>
          <a:xfrm>
            <a:off x="1430947" y="1614738"/>
            <a:ext cx="95327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3200" dirty="0">
              <a:latin typeface="Twinkl" panose="02000000000000000000" pitchFamily="2" charset="0"/>
            </a:endParaRPr>
          </a:p>
          <a:p>
            <a:r>
              <a:rPr lang="en-GB" sz="3200" dirty="0">
                <a:latin typeface="Twinkl" panose="02000000000000000000" pitchFamily="2" charset="0"/>
              </a:rPr>
              <a:t>Thursday 3</a:t>
            </a:r>
            <a:r>
              <a:rPr lang="en-GB" sz="3200" baseline="30000" dirty="0">
                <a:latin typeface="Twinkl" panose="02000000000000000000" pitchFamily="2" charset="0"/>
              </a:rPr>
              <a:t>rd</a:t>
            </a:r>
            <a:r>
              <a:rPr lang="en-GB" sz="3200" dirty="0">
                <a:latin typeface="Twinkl" panose="02000000000000000000" pitchFamily="2" charset="0"/>
              </a:rPr>
              <a:t>  September – 8:45am-1pm(children stay for lunch) and then go home.</a:t>
            </a:r>
          </a:p>
          <a:p>
            <a:endParaRPr lang="en-GB" sz="3200" dirty="0">
              <a:latin typeface="Twinkl" panose="02000000000000000000" pitchFamily="2" charset="0"/>
            </a:endParaRPr>
          </a:p>
          <a:p>
            <a:endParaRPr lang="en-GB" sz="3200" dirty="0">
              <a:latin typeface="Twinkl" panose="02000000000000000000" pitchFamily="2" charset="0"/>
            </a:endParaRPr>
          </a:p>
          <a:p>
            <a:r>
              <a:rPr lang="en-GB" sz="3200" dirty="0">
                <a:latin typeface="Twinkl" panose="02000000000000000000" pitchFamily="2" charset="0"/>
              </a:rPr>
              <a:t>Friday 4</a:t>
            </a:r>
            <a:r>
              <a:rPr lang="en-GB" sz="3200" baseline="30000" dirty="0">
                <a:latin typeface="Twinkl" panose="02000000000000000000" pitchFamily="2" charset="0"/>
              </a:rPr>
              <a:t>th</a:t>
            </a:r>
            <a:r>
              <a:rPr lang="en-GB" sz="3200" dirty="0">
                <a:latin typeface="Twinkl" panose="02000000000000000000" pitchFamily="2" charset="0"/>
              </a:rPr>
              <a:t> September- 8:45am- 3:15pm </a:t>
            </a:r>
          </a:p>
          <a:p>
            <a:endParaRPr lang="en-GB" sz="3200" dirty="0">
              <a:latin typeface="Twinkl" panose="02000000000000000000" pitchFamily="2" charset="0"/>
            </a:endParaRPr>
          </a:p>
          <a:p>
            <a:endParaRPr lang="en-GB" sz="3200" dirty="0">
              <a:latin typeface="Twinkl" panose="02000000000000000000" pitchFamily="2" charset="0"/>
            </a:endParaRPr>
          </a:p>
          <a:p>
            <a:r>
              <a:rPr lang="en-GB" sz="3200" dirty="0">
                <a:latin typeface="Twinkl" panose="02000000000000000000" pitchFamily="2" charset="0"/>
              </a:rPr>
              <a:t>Full days from then on.</a:t>
            </a:r>
          </a:p>
        </p:txBody>
      </p:sp>
    </p:spTree>
    <p:extLst>
      <p:ext uri="{BB962C8B-B14F-4D97-AF65-F5344CB8AC3E}">
        <p14:creationId xmlns:p14="http://schemas.microsoft.com/office/powerpoint/2010/main" val="2501659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875D2-0875-4182-B164-0BE22A6D7FE2}"/>
              </a:ext>
            </a:extLst>
          </p:cNvPr>
          <p:cNvSpPr txBox="1">
            <a:spLocks/>
          </p:cNvSpPr>
          <p:nvPr/>
        </p:nvSpPr>
        <p:spPr>
          <a:xfrm>
            <a:off x="1131160" y="603641"/>
            <a:ext cx="9991288" cy="112412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6000" dirty="0">
                <a:latin typeface="Twinkl" panose="02000000000000000000" pitchFamily="2" charset="0"/>
              </a:rPr>
              <a:t>Developing Independence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CC2EBA-D3F9-4FCC-87B1-C7BE0783A3EC}"/>
              </a:ext>
            </a:extLst>
          </p:cNvPr>
          <p:cNvSpPr txBox="1"/>
          <p:nvPr/>
        </p:nvSpPr>
        <p:spPr>
          <a:xfrm>
            <a:off x="946826" y="1575881"/>
            <a:ext cx="103599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atin typeface="Twinkl" panose="02000000000000000000" pitchFamily="2" charset="0"/>
              </a:rPr>
              <a:t>Independence is one of the most valuable skills that you can teach your child.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64E4FF-F4CB-4694-B714-F3B4FD35FA97}"/>
              </a:ext>
            </a:extLst>
          </p:cNvPr>
          <p:cNvSpPr txBox="1"/>
          <p:nvPr/>
        </p:nvSpPr>
        <p:spPr>
          <a:xfrm>
            <a:off x="946826" y="3186388"/>
            <a:ext cx="1035995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Twinkl" panose="02000000000000000000" pitchFamily="2" charset="0"/>
              </a:rPr>
              <a:t>How you can help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>
              <a:latin typeface="Twinkl" panose="02000000000000000000" pitchFamily="2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>
                <a:latin typeface="Twinkl" panose="02000000000000000000" pitchFamily="2" charset="0"/>
              </a:rPr>
              <a:t>Encourage your child to go to the toilet by themselves, showing them how to wipe and flush before washing their hands.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>
                <a:latin typeface="Twinkl" panose="02000000000000000000" pitchFamily="2" charset="0"/>
              </a:rPr>
              <a:t>Let your child practise dressing and undressing themselves, including putting on their own socks and shoes.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>
                <a:latin typeface="Twinkl" panose="02000000000000000000" pitchFamily="2" charset="0"/>
              </a:rPr>
              <a:t>Let your child put their own coat on and practise zipping it up.</a:t>
            </a:r>
          </a:p>
          <a:p>
            <a:pPr algn="ctr"/>
            <a:endParaRPr lang="en-GB" sz="2400" dirty="0">
              <a:latin typeface="Twinkl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DA723D-E224-4D13-98BA-7B8B3BA3B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8107" y="285920"/>
            <a:ext cx="1070139" cy="106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648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E902BB-20BA-48C6-AB3D-E4B6EA901A84}"/>
              </a:ext>
            </a:extLst>
          </p:cNvPr>
          <p:cNvSpPr txBox="1"/>
          <p:nvPr/>
        </p:nvSpPr>
        <p:spPr>
          <a:xfrm>
            <a:off x="2006082" y="1455576"/>
            <a:ext cx="8369559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GB" sz="6600" dirty="0">
              <a:latin typeface="Twinkl" panose="02000000000000000000" pitchFamily="2" charset="0"/>
            </a:endParaRPr>
          </a:p>
          <a:p>
            <a:pPr algn="ctr"/>
            <a:r>
              <a:rPr lang="en-GB" sz="6600" dirty="0">
                <a:latin typeface="Twinkl" panose="02000000000000000000" pitchFamily="2" charset="0"/>
              </a:rPr>
              <a:t>Transition day</a:t>
            </a:r>
          </a:p>
          <a:p>
            <a:pPr algn="ctr"/>
            <a:r>
              <a:rPr lang="en-GB" sz="6600">
                <a:latin typeface="Twinkl" panose="02000000000000000000" pitchFamily="2" charset="0"/>
              </a:rPr>
              <a:t>13</a:t>
            </a:r>
            <a:r>
              <a:rPr lang="en-GB" sz="6600" baseline="30000">
                <a:latin typeface="Twinkl" panose="02000000000000000000" pitchFamily="2" charset="0"/>
              </a:rPr>
              <a:t>th</a:t>
            </a:r>
            <a:r>
              <a:rPr lang="en-GB" sz="6600">
                <a:latin typeface="Twinkl" panose="02000000000000000000" pitchFamily="2" charset="0"/>
              </a:rPr>
              <a:t> </a:t>
            </a:r>
            <a:r>
              <a:rPr lang="en-GB" sz="6600" dirty="0">
                <a:latin typeface="Twinkl" panose="02000000000000000000" pitchFamily="2" charset="0"/>
              </a:rPr>
              <a:t>July</a:t>
            </a:r>
          </a:p>
          <a:p>
            <a:pPr algn="ctr"/>
            <a:r>
              <a:rPr lang="en-GB" sz="4800" dirty="0">
                <a:latin typeface="Twinkl" panose="02000000000000000000" pitchFamily="2" charset="0"/>
              </a:rPr>
              <a:t>9-11.30am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CEA52F-BE64-434B-A3BF-F2A195807781}"/>
              </a:ext>
            </a:extLst>
          </p:cNvPr>
          <p:cNvSpPr txBox="1"/>
          <p:nvPr/>
        </p:nvSpPr>
        <p:spPr>
          <a:xfrm>
            <a:off x="3741576" y="429208"/>
            <a:ext cx="4590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FF0000"/>
                </a:solidFill>
              </a:rPr>
              <a:t>IMPORTANT DATE</a:t>
            </a:r>
          </a:p>
        </p:txBody>
      </p:sp>
    </p:spTree>
    <p:extLst>
      <p:ext uri="{BB962C8B-B14F-4D97-AF65-F5344CB8AC3E}">
        <p14:creationId xmlns:p14="http://schemas.microsoft.com/office/powerpoint/2010/main" val="42184725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2784</TotalTime>
  <Words>596</Words>
  <Application>Microsoft Office PowerPoint</Application>
  <PresentationFormat>Widescreen</PresentationFormat>
  <Paragraphs>128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Comic Sans MS</vt:lpstr>
      <vt:lpstr>Twinkl</vt:lpstr>
      <vt:lpstr>Office Theme</vt:lpstr>
      <vt:lpstr>Reception New Starters Meeting </vt:lpstr>
      <vt:lpstr>The School Day </vt:lpstr>
      <vt:lpstr>Attendance </vt:lpstr>
      <vt:lpstr>Breakfast Club </vt:lpstr>
      <vt:lpstr>Uniform  </vt:lpstr>
      <vt:lpstr>PowerPoint Presentation</vt:lpstr>
      <vt:lpstr>Outdoor Learning   </vt:lpstr>
      <vt:lpstr>PowerPoint Presentation</vt:lpstr>
      <vt:lpstr>PowerPoint Presentation</vt:lpstr>
      <vt:lpstr>Reading Books  </vt:lpstr>
      <vt:lpstr>PowerPoint Presentation</vt:lpstr>
      <vt:lpstr>School Dinners   </vt:lpstr>
      <vt:lpstr>Early Years Curriculum  </vt:lpstr>
      <vt:lpstr>The first week of school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Foundation  New Starters Meeting</dc:title>
  <dc:creator>Emma Brown</dc:creator>
  <cp:lastModifiedBy>Louise Aslam</cp:lastModifiedBy>
  <cp:revision>55</cp:revision>
  <cp:lastPrinted>2025-06-17T07:01:50Z</cp:lastPrinted>
  <dcterms:created xsi:type="dcterms:W3CDTF">2022-07-06T09:32:03Z</dcterms:created>
  <dcterms:modified xsi:type="dcterms:W3CDTF">2026-09-20T07:51:01Z</dcterms:modified>
</cp:coreProperties>
</file>